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81" r:id="rId2"/>
    <p:sldId id="277" r:id="rId3"/>
    <p:sldId id="278" r:id="rId4"/>
    <p:sldId id="279" r:id="rId5"/>
    <p:sldId id="282" r:id="rId6"/>
    <p:sldId id="280" r:id="rId7"/>
    <p:sldId id="283" r:id="rId8"/>
    <p:sldId id="284" r:id="rId9"/>
    <p:sldId id="275" r:id="rId10"/>
    <p:sldId id="256" r:id="rId11"/>
    <p:sldId id="266" r:id="rId12"/>
    <p:sldId id="263" r:id="rId13"/>
    <p:sldId id="264" r:id="rId14"/>
    <p:sldId id="265" r:id="rId15"/>
    <p:sldId id="267" r:id="rId16"/>
    <p:sldId id="269" r:id="rId17"/>
    <p:sldId id="270" r:id="rId18"/>
    <p:sldId id="271" r:id="rId19"/>
    <p:sldId id="268" r:id="rId20"/>
    <p:sldId id="272" r:id="rId21"/>
    <p:sldId id="273" r:id="rId22"/>
    <p:sldId id="274" r:id="rId23"/>
    <p:sldId id="276" r:id="rId24"/>
    <p:sldId id="257" r:id="rId25"/>
    <p:sldId id="258" r:id="rId26"/>
    <p:sldId id="259" r:id="rId27"/>
    <p:sldId id="260" r:id="rId28"/>
    <p:sldId id="261" r:id="rId29"/>
    <p:sldId id="26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099CD5-7407-354F-8BFC-951C6943B44A}" v="1" dt="2026-01-06T05:19:58.9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27"/>
    <p:restoredTop sz="94655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E008C-31F8-B04D-9EA7-F11C11E4B6A9}" type="datetimeFigureOut">
              <a:rPr lang="en-US" smtClean="0"/>
              <a:t>1/6/26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C3A00F-8B27-D042-AF5C-2733AE0D3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712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3A00F-8B27-D042-AF5C-2733AE0D300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873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6AE2C-5876-41DC-B178-43E1E67A60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0C29BD-C4DF-579D-013D-E53CC9657B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E769A-E2C9-8A3A-0CDC-F837C11E4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ED7E1-142B-7C85-1BD0-D7A3FB1EE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1C18A-83BF-08F7-9339-544C13834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217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C92A2-6EA0-11F7-9DC7-EB25195B4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AB4F8B-0A24-92B6-F15A-1751CE0102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57FA6-D77B-5C8D-F2A6-098B146B2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B2987-77CE-44F0-FEDE-FDA4199AF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5E120-71C4-B024-EA5F-0A1007E6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874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3ED9AC-EAF4-2251-ADE8-45EBCA1BFA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61A974-BABA-8A98-8B3B-A7D0903C5F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8F2D7-41BB-EC87-B1D0-6588E609D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10DA8-773C-E521-D1A3-FE6EE70D2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F5328-CC11-1965-7D34-85AD1BDC2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051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BA61A-4816-432A-8220-76EEFF6D4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BA8A3-F1BB-98C1-E085-9B7B9DCB3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91C69-F34E-07D4-ADDF-6F4338B68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4F8C1-4034-8602-0DFB-6A2DDC55E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7C390-1F05-6FE0-200B-9FCA3C17A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679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0590F-09B4-B6AD-C5A5-8EF7A7DC8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DE0A68-CA24-BE10-242A-BE07F3D3D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A2F30-73E0-F6E1-DF8D-1E606070C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0A235-8CBC-8232-4D99-F100E191D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9C155-3324-1CBD-7446-2D708417E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99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D243D-6FBE-17E8-2F03-32D1F55F7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6E6C7-D1E1-BA35-BD3F-19705ED20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89DDF3-34C2-49ED-FDAA-EEE685FB1E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94CF6-6984-B8D0-6359-0606BBE3E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F7B771-1D1B-DAFA-6D54-BE832B637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C386A-093C-F5A7-8ACB-A5FBDE50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21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C9CD5-647B-6179-7339-E11B3AC12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07357-8C63-6B82-6478-079C76BBD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E756C8-036D-C0B6-8661-5E0B7C0323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30B075-C069-16D2-BE16-35F0583FAA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1F9920-3CA3-EDFA-D0B6-F65469689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CECA82-19D4-23CA-748E-0C814D97E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ADE3BD-7904-C733-43B9-4547A74E5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2924A4-5343-D3FB-DF3A-BB336ED81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645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0442D-EB13-D866-C899-FE49FB6B7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F83833-8A3A-F1A4-344A-48856BCE9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307909-71BB-6A02-81E3-EA885C3A2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8B81F3-2BEF-7721-2362-E1D3137CB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526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4F4F8E-76BD-6575-18FC-2E40CE5AF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623C37-9A04-DF32-FC6A-DC93E7F1C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EC92DC-23A3-9A53-BC96-5DF24964E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40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B27CA-4FE2-65E6-7392-9C1F5B0DB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623C4-B75B-1A9C-7F24-98BEA2182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B611FF-537C-43DF-9873-CCABF8B267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C0FA1-94FB-A711-B841-AF0A30591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CEB2C5-742F-B0F6-2D7F-0F151DFA6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8664D2-45BE-6F75-3F12-233EADBA5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043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A4EF8-3EF9-50DB-B982-E8ECA999B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8D7E48-2627-EF2C-E647-12AC03810E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0D5E63-B7B7-3A0F-2601-95C3E6792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00293-7C91-6591-A419-D1298E29A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407E2-1687-4556-809F-BB0CB21DE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A3DB8-6ABD-BE0B-5B04-3AAF98AA4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4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CB76EC-0D52-5212-B285-A7E8D2275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8B0721-8A40-3C8A-EE06-A55C6E44C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0EF1C-B7A9-AD37-8FE4-41A24AEA0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3156EF-8582-4341-A319-C6E3BCE506C5}" type="datetimeFigureOut">
              <a:rPr lang="en-US" smtClean="0"/>
              <a:t>1/6/26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75909-188C-5180-02BB-F8A1D60DDA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54E6C-6172-DEC4-B4CE-73F9717295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72777F-8880-3847-A878-68CA232E7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095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C3E9B3-E212-213F-CBDE-FEA948FC5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AC3C9-FCE5-B2A7-DC55-79EE412F19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Polymer Representation for BO and AL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DB23E1-3108-2323-1AB4-C29D377114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Syed Omer Shah – 12/30/25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F6D7A7-D798-45D0-5DBA-BEDA48D8347F}"/>
              </a:ext>
            </a:extLst>
          </p:cNvPr>
          <p:cNvSpPr txBox="1"/>
          <p:nvPr/>
        </p:nvSpPr>
        <p:spPr>
          <a:xfrm>
            <a:off x="838200" y="3690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53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1E919-2BB9-1EDE-CB96-CE62C56918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Polymer Representation for BO and AL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C3D98-CDCA-B7B8-4E36-59DEAC722A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Syed Omer Shah – 12/23/25</a:t>
            </a:r>
          </a:p>
        </p:txBody>
      </p:sp>
    </p:spTree>
    <p:extLst>
      <p:ext uri="{BB962C8B-B14F-4D97-AF65-F5344CB8AC3E}">
        <p14:creationId xmlns:p14="http://schemas.microsoft.com/office/powerpoint/2010/main" val="2430887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62126-83B0-8501-073B-B0D695792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Weekly Update: Task 1 Progress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60157-7705-E656-74A5-8EB6C5FFE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Loaded and cleaned PI1070 dataset (1077 valid polymer SMILES)</a:t>
            </a:r>
          </a:p>
          <a:p>
            <a:r>
              <a:rPr lang="en-US" dirty="0"/>
              <a:t>Generated 3 polymer representations:</a:t>
            </a:r>
          </a:p>
          <a:p>
            <a:pPr marL="0" indent="0">
              <a:buNone/>
            </a:pPr>
            <a:r>
              <a:rPr lang="en-US" dirty="0"/>
              <a:t>1. Morgan Fingerprints (ECFP)</a:t>
            </a:r>
          </a:p>
          <a:p>
            <a:pPr marL="0" indent="0">
              <a:buNone/>
            </a:pPr>
            <a:r>
              <a:rPr lang="en-US" dirty="0"/>
              <a:t>2. </a:t>
            </a:r>
            <a:r>
              <a:rPr lang="en-US" dirty="0" err="1"/>
              <a:t>RDKit</a:t>
            </a:r>
            <a:r>
              <a:rPr lang="en-US" dirty="0"/>
              <a:t> Descriptors (+ SMARTS motif counts)</a:t>
            </a:r>
          </a:p>
          <a:p>
            <a:pPr marL="0" indent="0">
              <a:buNone/>
            </a:pPr>
            <a:r>
              <a:rPr lang="en-US" dirty="0"/>
              <a:t>3. SMILES Transformer embeddings (</a:t>
            </a:r>
            <a:r>
              <a:rPr lang="en-US" dirty="0" err="1"/>
              <a:t>PolyBERT</a:t>
            </a:r>
            <a:r>
              <a:rPr lang="en-US" dirty="0"/>
              <a:t>, SELFIEs)</a:t>
            </a:r>
          </a:p>
          <a:p>
            <a:r>
              <a:rPr lang="en-US" dirty="0"/>
              <a:t>Visualized “polymer chemical space” via UMAP and colored by </a:t>
            </a:r>
            <a:r>
              <a:rPr lang="en-US" dirty="0" err="1"/>
              <a:t>polymer_class</a:t>
            </a:r>
            <a:r>
              <a:rPr lang="en-US" dirty="0"/>
              <a:t> + key properties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077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8255B-A977-59B8-686B-7D9E5A7DB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(PI1070)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A7F4-E511-5D31-9DCF-1F9043407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Data used: </a:t>
            </a:r>
            <a:r>
              <a:rPr lang="en-US" dirty="0"/>
              <a:t>~1077 valid polymers after SMILES parsing</a:t>
            </a:r>
          </a:p>
          <a:p>
            <a:r>
              <a:rPr lang="en-US" dirty="0"/>
              <a:t>Labels/metadata include:</a:t>
            </a:r>
          </a:p>
          <a:p>
            <a:pPr marL="514350" indent="-514350">
              <a:buAutoNum type="arabicPeriod"/>
            </a:pPr>
            <a:r>
              <a:rPr lang="en-US" dirty="0" err="1"/>
              <a:t>polymer_class</a:t>
            </a:r>
            <a:r>
              <a:rPr lang="en-US" dirty="0"/>
              <a:t> (categorical)</a:t>
            </a:r>
          </a:p>
          <a:p>
            <a:pPr marL="514350" indent="-514350">
              <a:buAutoNum type="arabicPeriod"/>
            </a:pPr>
            <a:r>
              <a:rPr lang="en-US" dirty="0"/>
              <a:t>Properties: density, </a:t>
            </a:r>
            <a:r>
              <a:rPr lang="en-US" dirty="0" err="1"/>
              <a:t>bulk_modulus</a:t>
            </a:r>
            <a:r>
              <a:rPr lang="en-US" dirty="0"/>
              <a:t>, </a:t>
            </a:r>
            <a:r>
              <a:rPr lang="en-US" dirty="0" err="1"/>
              <a:t>thermal_conductivity</a:t>
            </a:r>
            <a:r>
              <a:rPr lang="en-US" dirty="0"/>
              <a:t>, </a:t>
            </a:r>
            <a:r>
              <a:rPr lang="en-US" dirty="0" err="1"/>
              <a:t>static_dielectric_const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711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CFDCC-A9D1-C582-EA15-B01AF234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Representation 1: Morgan Fingerprints (ECFP)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7A72C-7D81-39CC-FD5F-E5097FA16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What it is</a:t>
            </a:r>
            <a:endParaRPr lang="en-US" dirty="0"/>
          </a:p>
          <a:p>
            <a:r>
              <a:rPr lang="en-US" dirty="0"/>
              <a:t>2048-bit binary vector capturing local substructure patterns (motifs)</a:t>
            </a:r>
          </a:p>
          <a:p>
            <a:r>
              <a:rPr lang="en-US" dirty="0" err="1"/>
              <a:t>X_morgan</a:t>
            </a:r>
            <a:r>
              <a:rPr lang="en-US" dirty="0"/>
              <a:t> shape: (1077, 2048)</a:t>
            </a:r>
          </a:p>
          <a:p>
            <a:endParaRPr lang="en-US" dirty="0"/>
          </a:p>
          <a:p>
            <a:r>
              <a:rPr lang="en-US" b="1" dirty="0"/>
              <a:t>What it emphasizes</a:t>
            </a:r>
            <a:endParaRPr lang="en-US" dirty="0"/>
          </a:p>
          <a:p>
            <a:r>
              <a:rPr lang="en-US" dirty="0"/>
              <a:t>Presence/absence of chemical motifs → tends to form discrete clusters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117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B7E5C-E8B5-238C-9E07-FD9062059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Representation 2: </a:t>
            </a:r>
            <a:r>
              <a:rPr lang="en-US" b="1" dirty="0" err="1"/>
              <a:t>RDKit</a:t>
            </a:r>
            <a:r>
              <a:rPr lang="en-US" b="1" dirty="0"/>
              <a:t> Descriptors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A00B1-B6E1-8ECE-D784-6D809B181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What it is</a:t>
            </a:r>
            <a:endParaRPr lang="en-US" dirty="0"/>
          </a:p>
          <a:p>
            <a:r>
              <a:rPr lang="en-US" dirty="0"/>
              <a:t>Continuous </a:t>
            </a:r>
            <a:r>
              <a:rPr lang="en-US" dirty="0" err="1"/>
              <a:t>physchem</a:t>
            </a:r>
            <a:r>
              <a:rPr lang="en-US" dirty="0"/>
              <a:t> features (MW, rings, polarity, etc.)</a:t>
            </a:r>
          </a:p>
          <a:p>
            <a:r>
              <a:rPr lang="en-US" dirty="0"/>
              <a:t>Raw descriptors: 217 → kept 209 valid after dropping all-</a:t>
            </a:r>
            <a:r>
              <a:rPr lang="en-US" dirty="0" err="1"/>
              <a:t>NaN</a:t>
            </a:r>
            <a:r>
              <a:rPr lang="en-US" dirty="0"/>
              <a:t> columns</a:t>
            </a:r>
          </a:p>
          <a:p>
            <a:r>
              <a:rPr lang="en-US" dirty="0" err="1"/>
              <a:t>X_desc</a:t>
            </a:r>
            <a:r>
              <a:rPr lang="en-US" dirty="0"/>
              <a:t> shape: (1077, 209)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What it emphasizes</a:t>
            </a:r>
            <a:endParaRPr lang="en-US" dirty="0"/>
          </a:p>
          <a:p>
            <a:r>
              <a:rPr lang="en-US" dirty="0"/>
              <a:t>Global molecular trends (size/packing/polarity) → often yields smoother manifolds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94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E0763-59FD-37F0-18E7-C57E114F2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Representation 3: SMILES Transformer Embeddings (</a:t>
            </a:r>
            <a:r>
              <a:rPr lang="en-US" b="1" dirty="0" err="1"/>
              <a:t>PolyBERT</a:t>
            </a:r>
            <a:r>
              <a:rPr lang="en-US" b="1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A48A5-A211-603A-62A6-61732617C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What it is</a:t>
            </a:r>
            <a:endParaRPr lang="en-US" dirty="0"/>
          </a:p>
          <a:p>
            <a:r>
              <a:rPr lang="en-US" dirty="0"/>
              <a:t>Learned sequence-based embedding from SMILES using pretrained transformer</a:t>
            </a:r>
          </a:p>
          <a:p>
            <a:r>
              <a:rPr lang="en-US" dirty="0"/>
              <a:t>CLS pooling → fixed-length vector</a:t>
            </a:r>
          </a:p>
          <a:p>
            <a:r>
              <a:rPr lang="en-US" dirty="0" err="1"/>
              <a:t>X_tx</a:t>
            </a:r>
            <a:r>
              <a:rPr lang="en-US" dirty="0"/>
              <a:t> shape: (1077, 600)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What it emphasizes</a:t>
            </a:r>
            <a:endParaRPr lang="en-US" dirty="0"/>
          </a:p>
          <a:p>
            <a:r>
              <a:rPr lang="en-US" dirty="0"/>
              <a:t>Learned “chemical semantics” from SMILES patterns → smooth continuous geometry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082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EC4F9-6C08-6979-B664-6451F21F0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 UMAP: Polymer Class Separation</a:t>
            </a:r>
            <a:endParaRPr lang="en-US" dirty="0"/>
          </a:p>
        </p:txBody>
      </p:sp>
      <p:pic>
        <p:nvPicPr>
          <p:cNvPr id="5" name="Content Placeholder 4" descr="A graph showing different colored dots&#10;&#10;AI-generated content may be incorrect.">
            <a:extLst>
              <a:ext uri="{FF2B5EF4-FFF2-40B4-BE49-F238E27FC236}">
                <a16:creationId xmlns:a16="http://schemas.microsoft.com/office/drawing/2014/main" id="{8EAB4055-DF50-C749-6410-365D1FD4F7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981" y="1507019"/>
            <a:ext cx="4899922" cy="2968048"/>
          </a:xfrm>
        </p:spPr>
      </p:pic>
      <p:pic>
        <p:nvPicPr>
          <p:cNvPr id="7" name="Picture 6" descr="A screen shot of a graph&#10;&#10;AI-generated content may be incorrect.">
            <a:extLst>
              <a:ext uri="{FF2B5EF4-FFF2-40B4-BE49-F238E27FC236}">
                <a16:creationId xmlns:a16="http://schemas.microsoft.com/office/drawing/2014/main" id="{A0950B4E-7744-3468-C071-C1DA73385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941" y="1605347"/>
            <a:ext cx="4851078" cy="2686050"/>
          </a:xfrm>
          <a:prstGeom prst="rect">
            <a:avLst/>
          </a:prstGeom>
        </p:spPr>
      </p:pic>
      <p:pic>
        <p:nvPicPr>
          <p:cNvPr id="9" name="Picture 8" descr="A screen shot of a graph&#10;&#10;AI-generated content may be incorrect.">
            <a:extLst>
              <a:ext uri="{FF2B5EF4-FFF2-40B4-BE49-F238E27FC236}">
                <a16:creationId xmlns:a16="http://schemas.microsoft.com/office/drawing/2014/main" id="{3E0B542E-2D83-5295-0E27-63E2AF382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800" y="4485505"/>
            <a:ext cx="4264375" cy="23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278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DAB13-11E8-635F-04E9-F3233B43F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CBF2D-8769-B575-34CF-68EB44BD8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MorganFP</a:t>
            </a:r>
            <a:r>
              <a:rPr lang="en-US" dirty="0"/>
              <a:t> shows more distinct islands (motif-based separation)</a:t>
            </a:r>
          </a:p>
          <a:p>
            <a:r>
              <a:rPr lang="en-US" dirty="0" err="1"/>
              <a:t>RDKit</a:t>
            </a:r>
            <a:r>
              <a:rPr lang="en-US" dirty="0"/>
              <a:t> descriptors show a smoother space with some separated islands</a:t>
            </a:r>
          </a:p>
          <a:p>
            <a:r>
              <a:rPr lang="en-US" dirty="0"/>
              <a:t>Transformer embeddings form a large connected manifold with some separated regions</a:t>
            </a:r>
          </a:p>
          <a:p>
            <a:r>
              <a:rPr lang="en-US" dirty="0"/>
              <a:t>All representations capture class structure but in different ways → complementary views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405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48AE5-2F17-054F-3D61-BEE359661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UMAP: Property Trends</a:t>
            </a:r>
            <a:endParaRPr lang="en-US" dirty="0"/>
          </a:p>
        </p:txBody>
      </p:sp>
      <p:pic>
        <p:nvPicPr>
          <p:cNvPr id="7" name="Content Placeholder 6" descr="A screen shot of a graph&#10;&#10;AI-generated content may be incorrect.">
            <a:extLst>
              <a:ext uri="{FF2B5EF4-FFF2-40B4-BE49-F238E27FC236}">
                <a16:creationId xmlns:a16="http://schemas.microsoft.com/office/drawing/2014/main" id="{69B886EA-DB05-6B37-AE44-5D3E98D4BDC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57400" y="1469016"/>
            <a:ext cx="8402782" cy="2355520"/>
          </a:xfrm>
        </p:spPr>
      </p:pic>
      <p:pic>
        <p:nvPicPr>
          <p:cNvPr id="9" name="Content Placeholder 8" descr="A diagram of a chemical substance&#10;&#10;AI-generated content may be incorrect.">
            <a:extLst>
              <a:ext uri="{FF2B5EF4-FFF2-40B4-BE49-F238E27FC236}">
                <a16:creationId xmlns:a16="http://schemas.microsoft.com/office/drawing/2014/main" id="{3B174DF2-8D8C-AA85-639C-21AF04740F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314331" y="4137355"/>
            <a:ext cx="8312105" cy="2355520"/>
          </a:xfrm>
        </p:spPr>
      </p:pic>
    </p:spTree>
    <p:extLst>
      <p:ext uri="{BB962C8B-B14F-4D97-AF65-F5344CB8AC3E}">
        <p14:creationId xmlns:p14="http://schemas.microsoft.com/office/powerpoint/2010/main" val="36344103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7D664-94E1-3942-D9CD-EDEA927F1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UMAP: Property Trends</a:t>
            </a:r>
            <a:endParaRPr lang="en-US" dirty="0"/>
          </a:p>
        </p:txBody>
      </p:sp>
      <p:pic>
        <p:nvPicPr>
          <p:cNvPr id="7" name="Content Placeholder 6" descr="A screen shot of a diagram&#10;&#10;AI-generated content may be incorrect.">
            <a:extLst>
              <a:ext uri="{FF2B5EF4-FFF2-40B4-BE49-F238E27FC236}">
                <a16:creationId xmlns:a16="http://schemas.microsoft.com/office/drawing/2014/main" id="{708E4B89-4818-47F9-1960-3E42A9A7861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334490" y="1561323"/>
            <a:ext cx="7924799" cy="2189215"/>
          </a:xfrm>
        </p:spPr>
      </p:pic>
      <p:pic>
        <p:nvPicPr>
          <p:cNvPr id="9" name="Content Placeholder 8" descr="A screen shot of a graph&#10;&#10;AI-generated content may be incorrect.">
            <a:extLst>
              <a:ext uri="{FF2B5EF4-FFF2-40B4-BE49-F238E27FC236}">
                <a16:creationId xmlns:a16="http://schemas.microsoft.com/office/drawing/2014/main" id="{5C0BCFA8-83C4-BD2F-70C3-A94F383552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355581" y="4202070"/>
            <a:ext cx="7903708" cy="2189214"/>
          </a:xfrm>
        </p:spPr>
      </p:pic>
    </p:spTree>
    <p:extLst>
      <p:ext uri="{BB962C8B-B14F-4D97-AF65-F5344CB8AC3E}">
        <p14:creationId xmlns:p14="http://schemas.microsoft.com/office/powerpoint/2010/main" val="3923284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EBA23-A706-71A1-5C8D-D884BFB7E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2 Task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20026-095D-079B-7473-6E07DD42C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Added Butina algorithm for morgan fingerprint</a:t>
            </a:r>
          </a:p>
          <a:p>
            <a:r>
              <a:rPr lang="en-US" dirty="0"/>
              <a:t>Added Smart motifs with RDKit</a:t>
            </a:r>
          </a:p>
          <a:p>
            <a:r>
              <a:rPr lang="en-US" dirty="0"/>
              <a:t>Visualized Graph representation via GNN (GIN)</a:t>
            </a:r>
          </a:p>
          <a:p>
            <a:r>
              <a:rPr lang="en-US" dirty="0"/>
              <a:t>Added Distribution (histogram, mean)</a:t>
            </a:r>
          </a:p>
          <a:p>
            <a:r>
              <a:rPr lang="en-US" dirty="0"/>
              <a:t>Property labels after histogram</a:t>
            </a:r>
          </a:p>
          <a:p>
            <a:r>
              <a:rPr lang="en-US" dirty="0"/>
              <a:t>SELFIE + SMARTs representation done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2682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97D86AF-5378-5A33-F4EC-CA09DBA6F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842497-F10B-9F28-18C2-C25B46C62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Smooth color gradients in a region → property correlates with representation geometry</a:t>
            </a:r>
          </a:p>
          <a:p>
            <a:r>
              <a:rPr lang="en-US" dirty="0"/>
              <a:t>Patchy colors → property not well-aligned or noisy</a:t>
            </a:r>
          </a:p>
          <a:p>
            <a:r>
              <a:rPr lang="en-US" dirty="0"/>
              <a:t>Density and thermal conductivity show visible gradients/regions in multiple spaces</a:t>
            </a:r>
          </a:p>
          <a:p>
            <a:r>
              <a:rPr lang="en-US" dirty="0"/>
              <a:t>Bulk modulus shows structure but not perfectly separable → depends on multiple factors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2217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CAD9F-4F74-1FC6-2413-D16D8BE11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Static Dielectric Constant Plot</a:t>
            </a:r>
            <a:br>
              <a:rPr lang="en-US" b="1" dirty="0"/>
            </a:br>
            <a:endParaRPr lang="en-US" dirty="0"/>
          </a:p>
        </p:txBody>
      </p:sp>
      <p:pic>
        <p:nvPicPr>
          <p:cNvPr id="7" name="Content Placeholder 6" descr="A screenshot of a computer generated image&#10;&#10;AI-generated content may be incorrect.">
            <a:extLst>
              <a:ext uri="{FF2B5EF4-FFF2-40B4-BE49-F238E27FC236}">
                <a16:creationId xmlns:a16="http://schemas.microsoft.com/office/drawing/2014/main" id="{CABFB2DD-5096-D165-882F-B0F2A4C1DB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48100"/>
            <a:ext cx="10515600" cy="2961799"/>
          </a:xfrm>
        </p:spPr>
      </p:pic>
    </p:spTree>
    <p:extLst>
      <p:ext uri="{BB962C8B-B14F-4D97-AF65-F5344CB8AC3E}">
        <p14:creationId xmlns:p14="http://schemas.microsoft.com/office/powerpoint/2010/main" val="884990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4C537-1560-FEA8-C919-863AC535D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Observation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742CE-DF44-3708-8DAE-A0C5E1BF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points are dark with a few very bright values → strong skew / outliers dominate the </a:t>
            </a:r>
            <a:r>
              <a:rPr lang="en-US" dirty="0" err="1"/>
              <a:t>colorbar</a:t>
            </a:r>
            <a:endParaRPr lang="en-US" dirty="0"/>
          </a:p>
          <a:p>
            <a:r>
              <a:rPr lang="en-US" dirty="0"/>
              <a:t>Hard to visually interpret trends without preprocessing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4252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BB55F-6E8A-8E80-433B-4CFFD85D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A8F27-9CA0-FB0E-B1AB-3891AF18E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Butina algorithm for morgan fingerprint</a:t>
            </a:r>
          </a:p>
          <a:p>
            <a:r>
              <a:rPr lang="en-US" dirty="0"/>
              <a:t>Smart motifs</a:t>
            </a:r>
          </a:p>
          <a:p>
            <a:r>
              <a:rPr lang="en-US" dirty="0"/>
              <a:t>Graph rep (gin)</a:t>
            </a:r>
          </a:p>
          <a:p>
            <a:r>
              <a:rPr lang="en-US" dirty="0"/>
              <a:t>Distribution (histogram, mean)</a:t>
            </a:r>
          </a:p>
          <a:p>
            <a:r>
              <a:rPr lang="en-US" dirty="0"/>
              <a:t>Polymer classes = cluster label (representation)</a:t>
            </a:r>
          </a:p>
          <a:p>
            <a:r>
              <a:rPr lang="en-US" dirty="0"/>
              <a:t>Property labels after histogram</a:t>
            </a:r>
          </a:p>
          <a:p>
            <a:r>
              <a:rPr lang="en-US" dirty="0"/>
              <a:t>SELFIE + SMARTs </a:t>
            </a:r>
          </a:p>
        </p:txBody>
      </p:sp>
    </p:spTree>
    <p:extLst>
      <p:ext uri="{BB962C8B-B14F-4D97-AF65-F5344CB8AC3E}">
        <p14:creationId xmlns:p14="http://schemas.microsoft.com/office/powerpoint/2010/main" val="37944278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B9140-E2B4-4EA7-C9C8-87C41F124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87BB9-5C59-DDF0-EC9B-60FBC4B37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1.  Multi-View Polymer Representations</a:t>
            </a:r>
          </a:p>
          <a:p>
            <a:r>
              <a:rPr lang="en-US" dirty="0"/>
              <a:t>Used </a:t>
            </a:r>
            <a:r>
              <a:rPr lang="en-US" b="1" dirty="0"/>
              <a:t>four modalities: </a:t>
            </a:r>
            <a:r>
              <a:rPr lang="en-US" dirty="0"/>
              <a:t>tabular fingerprints, GNNs, 3D </a:t>
            </a:r>
            <a:r>
              <a:rPr lang="en-US" dirty="0" err="1"/>
              <a:t>GraphMVP</a:t>
            </a:r>
            <a:r>
              <a:rPr lang="en-US" dirty="0"/>
              <a:t>, SMILES LMs.</a:t>
            </a:r>
          </a:p>
          <a:p>
            <a:r>
              <a:rPr lang="en-US" dirty="0"/>
              <a:t>Ensemble of these gave best property predictions (</a:t>
            </a:r>
            <a:r>
              <a:rPr lang="en-US" dirty="0" err="1"/>
              <a:t>Tg</a:t>
            </a:r>
            <a:r>
              <a:rPr lang="en-US" dirty="0"/>
              <a:t>, Tc, FFV, </a:t>
            </a:r>
            <a:r>
              <a:rPr lang="el-GR" dirty="0"/>
              <a:t>ρ, </a:t>
            </a:r>
            <a:r>
              <a:rPr lang="en-US" dirty="0" err="1"/>
              <a:t>Rg</a:t>
            </a:r>
            <a:r>
              <a:rPr lang="en-US" dirty="0"/>
              <a:t>).</a:t>
            </a:r>
          </a:p>
          <a:p>
            <a:r>
              <a:rPr lang="en-US" dirty="0"/>
              <a:t>Multi-view = complementary info to </a:t>
            </a:r>
            <a:r>
              <a:rPr lang="en-US" b="1" dirty="0"/>
              <a:t>robust surrogate model</a:t>
            </a:r>
            <a:r>
              <a:rPr lang="en-US" dirty="0"/>
              <a:t>.</a:t>
            </a:r>
          </a:p>
          <a:p>
            <a:r>
              <a:rPr lang="en-US" dirty="0"/>
              <a:t>Added </a:t>
            </a:r>
            <a:r>
              <a:rPr lang="en-US" b="1" dirty="0"/>
              <a:t>uncertainty via ensemble disagreement</a:t>
            </a:r>
            <a:r>
              <a:rPr lang="en-US" dirty="0"/>
              <a:t> which is perfect for BO/AL.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/>
              <a:t>2. </a:t>
            </a:r>
            <a:r>
              <a:rPr lang="en-US" b="1" dirty="0" err="1"/>
              <a:t>PolyTAO</a:t>
            </a:r>
            <a:r>
              <a:rPr lang="en-US" b="1" dirty="0"/>
              <a:t> + Group SELFIES</a:t>
            </a:r>
          </a:p>
          <a:p>
            <a:r>
              <a:rPr lang="en-US" b="1" dirty="0"/>
              <a:t>Generator</a:t>
            </a:r>
            <a:r>
              <a:rPr lang="en-US" dirty="0"/>
              <a:t> for inverse design with 100 % valid polymers.</a:t>
            </a:r>
          </a:p>
          <a:p>
            <a:r>
              <a:rPr lang="en-US" dirty="0"/>
              <a:t>Uses </a:t>
            </a:r>
            <a:r>
              <a:rPr lang="en-US" b="1" dirty="0"/>
              <a:t>Group SELFIES tokens</a:t>
            </a:r>
            <a:r>
              <a:rPr lang="en-US" dirty="0"/>
              <a:t> → chemically valid always.</a:t>
            </a:r>
          </a:p>
          <a:p>
            <a:r>
              <a:rPr lang="en-US" dirty="0"/>
              <a:t>Adds </a:t>
            </a:r>
            <a:r>
              <a:rPr lang="en-US" b="1" dirty="0"/>
              <a:t>reinforcement-learning fine-tuning (PRECISE)</a:t>
            </a:r>
            <a:r>
              <a:rPr lang="en-US" dirty="0"/>
              <a:t> → property-controlled generation.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9107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2A4DB-A73C-18E0-8965-C25E06264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7E3AB-9990-07EF-292D-0BD232A6E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GRIN (Learning Repetition-Invariant Representations)</a:t>
            </a:r>
          </a:p>
          <a:p>
            <a:r>
              <a:rPr lang="en-US" dirty="0"/>
              <a:t>New polymer-specific model: </a:t>
            </a:r>
            <a:r>
              <a:rPr lang="en-US" b="1" dirty="0"/>
              <a:t>Graph Repetition Invariance</a:t>
            </a:r>
            <a:r>
              <a:rPr lang="en-US" dirty="0"/>
              <a:t>.</a:t>
            </a:r>
          </a:p>
          <a:p>
            <a:r>
              <a:rPr lang="en-US" dirty="0"/>
              <a:t>Aligns embeddings for chains with different repeat counts, consistent vectors.</a:t>
            </a:r>
          </a:p>
          <a:p>
            <a:r>
              <a:rPr lang="en-US" dirty="0"/>
              <a:t>Handles homopolymers &amp; copolymers; outperforms baselines.</a:t>
            </a:r>
          </a:p>
          <a:p>
            <a:r>
              <a:rPr lang="en-US" dirty="0"/>
              <a:t>Best suited for polymers in BO (smooth, length-agnostic representation).</a:t>
            </a:r>
          </a:p>
          <a:p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/>
              <a:t>UMA &amp; Omni-Mol</a:t>
            </a:r>
          </a:p>
          <a:p>
            <a:r>
              <a:rPr lang="en-US" b="1" dirty="0"/>
              <a:t>UMA</a:t>
            </a:r>
            <a:r>
              <a:rPr lang="en-US" dirty="0"/>
              <a:t> – universal atomic-scale model pretrained on ½ billion structures; strong zero-shot generalization.</a:t>
            </a:r>
          </a:p>
          <a:p>
            <a:r>
              <a:rPr lang="en-US" b="1" dirty="0"/>
              <a:t>Omni-Mol</a:t>
            </a:r>
            <a:r>
              <a:rPr lang="en-US" dirty="0"/>
              <a:t> – LLM trained on 16 chemistry tasks using SMILES/SELFIES + text + numeric modalities.</a:t>
            </a:r>
          </a:p>
          <a:p>
            <a:r>
              <a:rPr lang="en-US" dirty="0"/>
              <a:t>Both supply </a:t>
            </a:r>
            <a:r>
              <a:rPr lang="en-US" b="1" dirty="0"/>
              <a:t>pretrained molecular embeddings</a:t>
            </a:r>
            <a:r>
              <a:rPr lang="en-US" dirty="0"/>
              <a:t> usable as feature inputs for polymers.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0204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27CB3-566B-0EF3-92C9-8F76DBD5A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Proposed BO + AL loop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4A858-48BE-3DD7-CD27-4253C89B3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Representation</a:t>
            </a:r>
            <a:r>
              <a:rPr lang="en-US" dirty="0"/>
              <a:t> (GRIN + Omni-Mol/UMA + Fingerprints)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Surrogate Model</a:t>
            </a:r>
            <a:r>
              <a:rPr lang="en-US" dirty="0"/>
              <a:t> (predicts </a:t>
            </a:r>
            <a:r>
              <a:rPr lang="en-US" dirty="0" err="1"/>
              <a:t>Tg</a:t>
            </a:r>
            <a:r>
              <a:rPr lang="en-US" dirty="0"/>
              <a:t>, Tc, etc. + uncertainty)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Acquisition Function</a:t>
            </a:r>
            <a:r>
              <a:rPr lang="en-US" dirty="0"/>
              <a:t> (Expected Improvement / UCB)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Generator (</a:t>
            </a:r>
            <a:r>
              <a:rPr lang="en-US" b="1" dirty="0" err="1"/>
              <a:t>PolyTAO</a:t>
            </a:r>
            <a:r>
              <a:rPr lang="en-US" b="1" dirty="0"/>
              <a:t> + Group SELFIES): </a:t>
            </a:r>
            <a:r>
              <a:rPr lang="en-US" dirty="0"/>
              <a:t>new polymer SMILES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Accept/Reject Step</a:t>
            </a:r>
            <a:r>
              <a:rPr lang="en-US" dirty="0"/>
              <a:t> (based on predicted criteria)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Feedback Loop &amp; RL Fine-Tuning</a:t>
            </a:r>
            <a:r>
              <a:rPr lang="en-US" dirty="0"/>
              <a:t> (PRECISE-style)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5657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BE0F3D2-3D8D-40C2-5AE5-B5FE6790E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Specifications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B3C29DF-5C2C-4A09-7A95-B466E819C8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GRIN (Polymer-Specific Graph Embedding)</a:t>
            </a:r>
          </a:p>
          <a:p>
            <a:r>
              <a:rPr lang="en-US" dirty="0"/>
              <a:t>Learns </a:t>
            </a:r>
            <a:r>
              <a:rPr lang="en-US" b="1" dirty="0"/>
              <a:t>repetition-invariant</a:t>
            </a:r>
            <a:r>
              <a:rPr lang="en-US" dirty="0"/>
              <a:t> graph embeddings.</a:t>
            </a:r>
          </a:p>
          <a:p>
            <a:r>
              <a:rPr lang="en-US" dirty="0"/>
              <a:t>Ensures same polymer = same vector regardless of chain length.</a:t>
            </a:r>
          </a:p>
          <a:p>
            <a:r>
              <a:rPr lang="en-US" dirty="0"/>
              <a:t>Ideal for smooth surrogate learning in BO.</a:t>
            </a:r>
          </a:p>
          <a:p>
            <a:r>
              <a:rPr lang="en-US" b="1" dirty="0"/>
              <a:t>Pros:</a:t>
            </a:r>
            <a:r>
              <a:rPr lang="en-US" dirty="0"/>
              <a:t> polymer-specific, stable, interpretable.</a:t>
            </a:r>
          </a:p>
          <a:p>
            <a:r>
              <a:rPr lang="en-US" b="1" dirty="0"/>
              <a:t>Cons:</a:t>
            </a:r>
            <a:r>
              <a:rPr lang="en-US" dirty="0"/>
              <a:t> needs molecular graphs, more compute.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A144FB-3B9F-93B2-C537-94ACF6E6170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Omni-Mol / UMA (Pretrained SMILES Models)</a:t>
            </a:r>
          </a:p>
          <a:p>
            <a:r>
              <a:rPr lang="en-US" dirty="0"/>
              <a:t>Omni-Mol: multi-task LLM on SMILES/SELFIES → dense language embeddings.</a:t>
            </a:r>
          </a:p>
          <a:p>
            <a:r>
              <a:rPr lang="en-US" dirty="0"/>
              <a:t>UMA: universal graph model, transferable atomic features.</a:t>
            </a:r>
          </a:p>
          <a:p>
            <a:r>
              <a:rPr lang="en-US" dirty="0"/>
              <a:t>Adds global chemical context, better generalization in low-data polymer tasks.</a:t>
            </a:r>
          </a:p>
          <a:p>
            <a:r>
              <a:rPr lang="en-US" b="1" dirty="0"/>
              <a:t>Pros:</a:t>
            </a:r>
            <a:r>
              <a:rPr lang="en-US" dirty="0"/>
              <a:t> SMILES-compatible, pretrained knowledge.</a:t>
            </a:r>
          </a:p>
          <a:p>
            <a:r>
              <a:rPr lang="en-US" b="1" dirty="0"/>
              <a:t>Cons:</a:t>
            </a:r>
            <a:r>
              <a:rPr lang="en-US" dirty="0"/>
              <a:t> not inherently repetition-invariant → needs fine-tuning with polymer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5365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D690C2-11CD-7E29-BADC-81561F780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Specifications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815FB6-0D74-D7B3-7D75-F234A7DDE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Fingerprints (Baseline)</a:t>
            </a:r>
          </a:p>
          <a:p>
            <a:r>
              <a:rPr lang="en-US" dirty="0"/>
              <a:t>Classical </a:t>
            </a:r>
            <a:r>
              <a:rPr lang="en-US" dirty="0" err="1"/>
              <a:t>RDKit</a:t>
            </a:r>
            <a:r>
              <a:rPr lang="en-US" dirty="0"/>
              <a:t> / Morgan Fingerprints + physicochemical descriptors.</a:t>
            </a:r>
          </a:p>
          <a:p>
            <a:r>
              <a:rPr lang="en-US" dirty="0"/>
              <a:t>Serves as simple baseline for BO.</a:t>
            </a:r>
          </a:p>
          <a:p>
            <a:r>
              <a:rPr lang="en-US" b="1" dirty="0"/>
              <a:t>Pros:</a:t>
            </a:r>
            <a:r>
              <a:rPr lang="en-US" dirty="0"/>
              <a:t> fast, interpretable, BO-ready.</a:t>
            </a:r>
          </a:p>
          <a:p>
            <a:r>
              <a:rPr lang="en-US" b="1" dirty="0"/>
              <a:t>Cons:</a:t>
            </a:r>
            <a:r>
              <a:rPr lang="en-US" dirty="0"/>
              <a:t> lacks polymer structure context, limited generalization.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7966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5000E-AF99-0C99-27AF-9C2B29941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Recommendation &amp; Next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2346B-D395-EF25-1F65-C894E13E6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Baseline Setup:</a:t>
            </a:r>
            <a:r>
              <a:rPr lang="en-US" dirty="0"/>
              <a:t> Fingerprint + Omni-Mol embedding → simple Gaussian Process BO.</a:t>
            </a:r>
          </a:p>
          <a:p>
            <a:r>
              <a:rPr lang="en-US" b="1" dirty="0"/>
              <a:t>Advanced Setup:</a:t>
            </a:r>
            <a:r>
              <a:rPr lang="en-US" dirty="0"/>
              <a:t> Multi-view fusion of GRIN + Omni-Mol/UMA + fingerprints.</a:t>
            </a:r>
          </a:p>
          <a:p>
            <a:r>
              <a:rPr lang="en-US" b="1" dirty="0"/>
              <a:t>Integration:</a:t>
            </a:r>
            <a:r>
              <a:rPr lang="en-US" dirty="0"/>
              <a:t> Use </a:t>
            </a:r>
            <a:r>
              <a:rPr lang="en-US" dirty="0" err="1"/>
              <a:t>PolyTAO</a:t>
            </a:r>
            <a:r>
              <a:rPr lang="en-US" dirty="0"/>
              <a:t> generator for candidate sampling.</a:t>
            </a:r>
          </a:p>
          <a:p>
            <a:r>
              <a:rPr lang="en-US" b="1" dirty="0"/>
              <a:t>Uncertainty:</a:t>
            </a:r>
            <a:r>
              <a:rPr lang="en-US" dirty="0"/>
              <a:t> Ensemble / dropout / SMILES-TTA.</a:t>
            </a:r>
          </a:p>
          <a:p>
            <a:r>
              <a:rPr lang="en-US" b="1" dirty="0"/>
              <a:t>Future work:</a:t>
            </a:r>
            <a:r>
              <a:rPr lang="en-US" dirty="0"/>
              <a:t> RL fine-tuning loop → target-guided polymer design.</a:t>
            </a:r>
          </a:p>
          <a:p>
            <a:r>
              <a:rPr lang="en-US" b="1" dirty="0"/>
              <a:t>Outcome:</a:t>
            </a:r>
            <a:r>
              <a:rPr lang="en-US" dirty="0"/>
              <a:t> A universal, repetition-invariant representation for efficient polymer optimization.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946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70F8137B-2C84-46A8-AF80-7E941C1F8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Butina for Morgan FP</a:t>
            </a:r>
          </a:p>
        </p:txBody>
      </p:sp>
      <p:pic>
        <p:nvPicPr>
          <p:cNvPr id="20" name="Content Placeholder 19" descr="A diagram of different colored dots&#10;&#10;AI-generated content may be incorrect.">
            <a:extLst>
              <a:ext uri="{FF2B5EF4-FFF2-40B4-BE49-F238E27FC236}">
                <a16:creationId xmlns:a16="http://schemas.microsoft.com/office/drawing/2014/main" id="{7FF646ED-FBBC-9EC7-6EA2-48DA4B850C6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113175"/>
            <a:ext cx="5181600" cy="3776238"/>
          </a:xfrm>
        </p:spPr>
      </p:pic>
      <p:pic>
        <p:nvPicPr>
          <p:cNvPr id="22" name="Content Placeholder 21" descr="A graph of a cluster size distribution&#10;&#10;AI-generated content may be incorrect.">
            <a:extLst>
              <a:ext uri="{FF2B5EF4-FFF2-40B4-BE49-F238E27FC236}">
                <a16:creationId xmlns:a16="http://schemas.microsoft.com/office/drawing/2014/main" id="{D845186D-6974-CFC9-0D39-F114C1F888D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3969"/>
            <a:ext cx="5181600" cy="2914650"/>
          </a:xfrm>
        </p:spPr>
      </p:pic>
    </p:spTree>
    <p:extLst>
      <p:ext uri="{BB962C8B-B14F-4D97-AF65-F5344CB8AC3E}">
        <p14:creationId xmlns:p14="http://schemas.microsoft.com/office/powerpoint/2010/main" val="2351273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DC7AB-C540-5AEB-5471-ABD97FAFB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GIN embeddings property </a:t>
            </a:r>
            <a:r>
              <a:rPr lang="en-US" dirty="0" err="1"/>
              <a:t>comparision</a:t>
            </a:r>
            <a:r>
              <a:rPr lang="en-US" dirty="0"/>
              <a:t> </a:t>
            </a:r>
          </a:p>
        </p:txBody>
      </p:sp>
      <p:pic>
        <p:nvPicPr>
          <p:cNvPr id="9" name="Content Placeholder 8" descr="A screenshot of a map&#10;&#10;AI-generated content may be incorrect.">
            <a:extLst>
              <a:ext uri="{FF2B5EF4-FFF2-40B4-BE49-F238E27FC236}">
                <a16:creationId xmlns:a16="http://schemas.microsoft.com/office/drawing/2014/main" id="{91BE8922-78EB-C213-1565-72B538CC64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6523" y="1825625"/>
            <a:ext cx="10298954" cy="4351338"/>
          </a:xfrm>
        </p:spPr>
      </p:pic>
    </p:spTree>
    <p:extLst>
      <p:ext uri="{BB962C8B-B14F-4D97-AF65-F5344CB8AC3E}">
        <p14:creationId xmlns:p14="http://schemas.microsoft.com/office/powerpoint/2010/main" val="353309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DF7453-3BFE-E3B5-A100-28ABE24AF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UMAP for different representations</a:t>
            </a:r>
          </a:p>
        </p:txBody>
      </p:sp>
      <p:pic>
        <p:nvPicPr>
          <p:cNvPr id="8" name="Content Placeholder 7" descr="A diagram of a cluster of dots&#10;&#10;AI-generated content may be incorrect.">
            <a:extLst>
              <a:ext uri="{FF2B5EF4-FFF2-40B4-BE49-F238E27FC236}">
                <a16:creationId xmlns:a16="http://schemas.microsoft.com/office/drawing/2014/main" id="{85845E5E-6D20-8822-6793-5724ACE0B31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81017" y="2684606"/>
            <a:ext cx="3648352" cy="3097657"/>
          </a:xfrm>
        </p:spPr>
      </p:pic>
      <p:pic>
        <p:nvPicPr>
          <p:cNvPr id="10" name="Content Placeholder 9" descr="A diagram of a cluster of dots&#10;&#10;AI-generated content may be incorrect.">
            <a:extLst>
              <a:ext uri="{FF2B5EF4-FFF2-40B4-BE49-F238E27FC236}">
                <a16:creationId xmlns:a16="http://schemas.microsoft.com/office/drawing/2014/main" id="{C1235133-84DB-FF93-3A02-0F180F358ED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271824" y="2684607"/>
            <a:ext cx="3648352" cy="3078884"/>
          </a:xfrm>
        </p:spPr>
      </p:pic>
      <p:pic>
        <p:nvPicPr>
          <p:cNvPr id="12" name="Picture 11" descr="A diagram of a map&#10;&#10;AI-generated content may be incorrect.">
            <a:extLst>
              <a:ext uri="{FF2B5EF4-FFF2-40B4-BE49-F238E27FC236}">
                <a16:creationId xmlns:a16="http://schemas.microsoft.com/office/drawing/2014/main" id="{D336109B-2F26-15E0-3952-63F04A76EB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631" y="2684607"/>
            <a:ext cx="3782291" cy="316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44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247E2-6C10-3126-3027-A3F44C51F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UMAP for Butina</a:t>
            </a:r>
          </a:p>
        </p:txBody>
      </p:sp>
      <p:pic>
        <p:nvPicPr>
          <p:cNvPr id="5" name="Content Placeholder 4" descr="A diagram of a cluster of dots&#10;&#10;AI-generated content may be incorrect.">
            <a:extLst>
              <a:ext uri="{FF2B5EF4-FFF2-40B4-BE49-F238E27FC236}">
                <a16:creationId xmlns:a16="http://schemas.microsoft.com/office/drawing/2014/main" id="{C9DD3CA7-AE6C-D405-73EE-C260814D7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3123" y="1825625"/>
            <a:ext cx="5925753" cy="4351338"/>
          </a:xfrm>
        </p:spPr>
      </p:pic>
    </p:spTree>
    <p:extLst>
      <p:ext uri="{BB962C8B-B14F-4D97-AF65-F5344CB8AC3E}">
        <p14:creationId xmlns:p14="http://schemas.microsoft.com/office/powerpoint/2010/main" val="3493586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3DD7E-77F4-8536-A166-0FCEBE17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Histograms </a:t>
            </a:r>
          </a:p>
        </p:txBody>
      </p:sp>
      <p:pic>
        <p:nvPicPr>
          <p:cNvPr id="5" name="Content Placeholder 4" descr="A graph of different sizes and colors&#10;&#10;AI-generated content may be incorrect.">
            <a:extLst>
              <a:ext uri="{FF2B5EF4-FFF2-40B4-BE49-F238E27FC236}">
                <a16:creationId xmlns:a16="http://schemas.microsoft.com/office/drawing/2014/main" id="{CC4F4D7F-443B-4C24-3A1E-28C9223C9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5221" y="1825625"/>
            <a:ext cx="6441557" cy="4351338"/>
          </a:xfrm>
        </p:spPr>
      </p:pic>
    </p:spTree>
    <p:extLst>
      <p:ext uri="{BB962C8B-B14F-4D97-AF65-F5344CB8AC3E}">
        <p14:creationId xmlns:p14="http://schemas.microsoft.com/office/powerpoint/2010/main" val="1685799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2CFDF-431B-4861-E738-250A8CC02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Histograms</a:t>
            </a:r>
          </a:p>
        </p:txBody>
      </p:sp>
      <p:pic>
        <p:nvPicPr>
          <p:cNvPr id="5" name="Content Placeholder 4" descr="A graph of different types of data&#10;&#10;AI-generated content may be incorrect.">
            <a:extLst>
              <a:ext uri="{FF2B5EF4-FFF2-40B4-BE49-F238E27FC236}">
                <a16:creationId xmlns:a16="http://schemas.microsoft.com/office/drawing/2014/main" id="{DB29FA25-D94C-9EEE-4A35-9ADE921C75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3860" y="1825625"/>
            <a:ext cx="6464279" cy="4351338"/>
          </a:xfrm>
        </p:spPr>
      </p:pic>
    </p:spTree>
    <p:extLst>
      <p:ext uri="{BB962C8B-B14F-4D97-AF65-F5344CB8AC3E}">
        <p14:creationId xmlns:p14="http://schemas.microsoft.com/office/powerpoint/2010/main" val="3236833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20959B-45FF-00F0-8475-ABFBD5AC4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082006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96464a8a-f8ed-40b1-99e2-5f6b50a20250}" enabled="0" method="" siteId="{96464a8a-f8ed-40b1-99e2-5f6b50a2025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7109</TotalTime>
  <Words>995</Words>
  <Application>Microsoft Macintosh PowerPoint</Application>
  <PresentationFormat>Widescreen</PresentationFormat>
  <Paragraphs>131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Aptos</vt:lpstr>
      <vt:lpstr>Aptos Display</vt:lpstr>
      <vt:lpstr>Arial</vt:lpstr>
      <vt:lpstr>Office Theme</vt:lpstr>
      <vt:lpstr>Polymer Representation for BO and AL </vt:lpstr>
      <vt:lpstr>Week 2 Task Progress</vt:lpstr>
      <vt:lpstr>Butina for Morgan FP</vt:lpstr>
      <vt:lpstr>GIN embeddings property comparision </vt:lpstr>
      <vt:lpstr>UMAP for different representations</vt:lpstr>
      <vt:lpstr>UMAP for Butina</vt:lpstr>
      <vt:lpstr>Histograms </vt:lpstr>
      <vt:lpstr>Histograms</vt:lpstr>
      <vt:lpstr>Thank You</vt:lpstr>
      <vt:lpstr>Polymer Representation for BO and AL </vt:lpstr>
      <vt:lpstr>Weekly Update: Task 1 Progress</vt:lpstr>
      <vt:lpstr>Dataset (PI1070)</vt:lpstr>
      <vt:lpstr>Representation 1: Morgan Fingerprints (ECFP)</vt:lpstr>
      <vt:lpstr>Representation 2: RDKit Descriptors</vt:lpstr>
      <vt:lpstr>Representation 3: SMILES Transformer Embeddings (PolyBERT)</vt:lpstr>
      <vt:lpstr> UMAP: Polymer Class Separation</vt:lpstr>
      <vt:lpstr>Observations</vt:lpstr>
      <vt:lpstr>UMAP: Property Trends</vt:lpstr>
      <vt:lpstr>UMAP: Property Trends</vt:lpstr>
      <vt:lpstr>Observations</vt:lpstr>
      <vt:lpstr>Static Dielectric Constant Plot </vt:lpstr>
      <vt:lpstr>Observation</vt:lpstr>
      <vt:lpstr>Tasks to do</vt:lpstr>
      <vt:lpstr>Key Learnings</vt:lpstr>
      <vt:lpstr>Key Learnings</vt:lpstr>
      <vt:lpstr>Proposed BO + AL loop </vt:lpstr>
      <vt:lpstr>Specifications</vt:lpstr>
      <vt:lpstr>Specifications</vt:lpstr>
      <vt:lpstr>Recommendation &amp;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Omer Shah</dc:creator>
  <cp:lastModifiedBy>Omer Shah</cp:lastModifiedBy>
  <cp:revision>5</cp:revision>
  <dcterms:created xsi:type="dcterms:W3CDTF">2025-12-14T02:21:48Z</dcterms:created>
  <dcterms:modified xsi:type="dcterms:W3CDTF">2026-01-06T05:20:36Z</dcterms:modified>
</cp:coreProperties>
</file>

<file path=docProps/thumbnail.jpeg>
</file>